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667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EB1B4-F588-F171-4237-ADF6DF1CD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678011"/>
            <a:ext cx="8637073" cy="25414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Book Antiqua" panose="02040602050305030304" pitchFamily="18" charset="0"/>
              </a:rPr>
              <a:t>Arbitration Training</a:t>
            </a:r>
            <a:br>
              <a:rPr lang="en-US" sz="3600" dirty="0">
                <a:latin typeface="Book Antiqua" panose="02040602050305030304" pitchFamily="18" charset="0"/>
              </a:rPr>
            </a:br>
            <a:r>
              <a:rPr lang="en-US" sz="2000" i="1" dirty="0">
                <a:latin typeface="Book Antiqua" panose="02040602050305030304" pitchFamily="18" charset="0"/>
              </a:rPr>
              <a:t>Course Details</a:t>
            </a:r>
            <a:endParaRPr lang="en-IN" sz="2000" i="1" dirty="0">
              <a:latin typeface="Book Antiqua" panose="0204060205030503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675A5E-802E-55FD-92D1-87443CC34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3"/>
            <a:ext cx="8637072" cy="1724377"/>
          </a:xfrm>
        </p:spPr>
        <p:txBody>
          <a:bodyPr>
            <a:noAutofit/>
          </a:bodyPr>
          <a:lstStyle/>
          <a:p>
            <a:pPr algn="ctr"/>
            <a:r>
              <a:rPr lang="en-US" sz="1600" dirty="0"/>
              <a:t>Organized by </a:t>
            </a:r>
          </a:p>
          <a:p>
            <a:pPr algn="ctr"/>
            <a:r>
              <a:rPr lang="en-US" sz="1600" dirty="0"/>
              <a:t>the Kerala High Court Advocates Association </a:t>
            </a:r>
          </a:p>
          <a:p>
            <a:pPr algn="ctr"/>
            <a:r>
              <a:rPr lang="en-US" sz="1600" dirty="0"/>
              <a:t>in association with </a:t>
            </a:r>
          </a:p>
          <a:p>
            <a:pPr algn="ctr"/>
            <a:r>
              <a:rPr lang="en-US" sz="1600" dirty="0"/>
              <a:t>PCL (Project Complete Lawyer) Foundation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8503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52F1A-96A8-8E65-4577-426EC558B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211213"/>
          </a:xfrm>
        </p:spPr>
        <p:txBody>
          <a:bodyPr>
            <a:normAutofit/>
          </a:bodyPr>
          <a:lstStyle/>
          <a:p>
            <a:br>
              <a:rPr lang="en-US" sz="3200" dirty="0"/>
            </a:br>
            <a:r>
              <a:rPr lang="en-US" sz="2200" dirty="0"/>
              <a:t>Inaugural Session - Session No.  1 </a:t>
            </a:r>
            <a:br>
              <a:rPr lang="en-US" sz="2200" dirty="0"/>
            </a:br>
            <a:r>
              <a:rPr lang="en-US" sz="1600" i="1" dirty="0">
                <a:latin typeface="Book Antiqua" panose="02040602050305030304" pitchFamily="18" charset="0"/>
              </a:rPr>
              <a:t>Introduction to Arbitration</a:t>
            </a:r>
            <a:endParaRPr lang="en-IN" sz="160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3BBE4-8F90-8CD4-3F5D-39270F5DF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lvl="1" indent="0">
              <a:buNone/>
            </a:pPr>
            <a:r>
              <a:rPr lang="en-US" sz="1600" dirty="0"/>
              <a:t>{Date  13.07.2023 Thursday 4.40 PM to 6 PM)}</a:t>
            </a:r>
            <a:endParaRPr lang="en-US" sz="1600" i="1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600" i="1" dirty="0">
                <a:latin typeface="Book Antiqua" panose="02040602050305030304" pitchFamily="18" charset="0"/>
                <a:cs typeface="Arial" panose="020B0604020202020204" pitchFamily="34" charset="0"/>
              </a:rPr>
              <a:t>(Topics to be covered as part of Session No. 1 through study materials, recorded videos and hybrid interactions)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How is Arbitration superior to other forms of dispute resolution</a:t>
            </a:r>
          </a:p>
          <a:p>
            <a:pPr lvl="2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Discuss the concept of confidentiality and party autonomy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Importance of UNCITRAL MODEL LAW  in the development of the national law of the member countries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Importance of New York Convention in the recognition of foreign arbitration awards and enforcement of foreign arbitration awards.</a:t>
            </a:r>
          </a:p>
          <a:p>
            <a:pPr lvl="2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Part II of the Arbitration and Conciliation Act 1996.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Flexibility of Arbitration, through Med Arb to resolve complex litigation.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Scope of online arbitrations to resolving international commercial disputes.</a:t>
            </a:r>
          </a:p>
          <a:p>
            <a:pPr marL="457200" lvl="1" indent="0">
              <a:buNone/>
            </a:pPr>
            <a:r>
              <a:rPr lang="en-US" sz="1600" i="1" dirty="0">
                <a:latin typeface="Book Antiqua" panose="02040602050305030304" pitchFamily="18" charset="0"/>
                <a:cs typeface="Arial" panose="020B0604020202020204" pitchFamily="34" charset="0"/>
              </a:rPr>
              <a:t>The Participants are expected to read the study materials, recorded videos and attend the online/hybrid interactions with experts  before attending Session No. II</a:t>
            </a:r>
          </a:p>
        </p:txBody>
      </p:sp>
    </p:spTree>
    <p:extLst>
      <p:ext uri="{BB962C8B-B14F-4D97-AF65-F5344CB8AC3E}">
        <p14:creationId xmlns:p14="http://schemas.microsoft.com/office/powerpoint/2010/main" val="912357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D2914-4EF4-DE39-1B80-41C1F3A82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000" dirty="0"/>
            </a:br>
            <a:r>
              <a:rPr lang="en-US" sz="2000" dirty="0"/>
              <a:t>Interactive S</a:t>
            </a:r>
            <a:r>
              <a:rPr lang="en-US" sz="2200" dirty="0"/>
              <a:t>ession-ii</a:t>
            </a:r>
            <a:br>
              <a:rPr lang="en-US" sz="2200" dirty="0"/>
            </a:br>
            <a:r>
              <a:rPr lang="en-US" sz="1600" i="1" dirty="0">
                <a:latin typeface="Book Antiqua" panose="02040602050305030304" pitchFamily="18" charset="0"/>
              </a:rPr>
              <a:t>principles of Arbitration &amp; Party autonomy</a:t>
            </a:r>
            <a:endParaRPr lang="en-IN" sz="160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3BCA2-4EF6-0035-16EB-EF90F81F4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r>
              <a:rPr lang="en-US" sz="1900" i="1" dirty="0"/>
              <a:t>{Tentative date 22.07.2023 Saturday (9.30 Am to 12.30 PM)}</a:t>
            </a:r>
            <a:endParaRPr lang="en-US" sz="1900" i="1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900" i="1" dirty="0">
                <a:latin typeface="Book Antiqua" panose="02040602050305030304" pitchFamily="18" charset="0"/>
                <a:cs typeface="Arial" panose="020B0604020202020204" pitchFamily="34" charset="0"/>
              </a:rPr>
              <a:t>(Topics to be covered as part of Session No. II through study materials, recorded videos and hybrid interactions)</a:t>
            </a:r>
            <a:endParaRPr lang="en-US" sz="1900" dirty="0"/>
          </a:p>
          <a:p>
            <a:pPr lvl="1"/>
            <a:r>
              <a:rPr lang="en-US" sz="1900" dirty="0"/>
              <a:t>Comparative study of Arbitration and Conciliation Act 1996 with English Arbitration Act 1996</a:t>
            </a:r>
          </a:p>
          <a:p>
            <a:pPr lvl="2"/>
            <a:r>
              <a:rPr lang="en-US" sz="1900" dirty="0"/>
              <a:t>Principles of Arbitration  </a:t>
            </a:r>
          </a:p>
          <a:p>
            <a:pPr lvl="2"/>
            <a:r>
              <a:rPr lang="en-US" sz="1900" dirty="0"/>
              <a:t>Duties of Arbitrators </a:t>
            </a:r>
          </a:p>
          <a:p>
            <a:pPr lvl="2"/>
            <a:r>
              <a:rPr lang="en-US" sz="1900" dirty="0"/>
              <a:t>Duties of Parties to Arbitration</a:t>
            </a:r>
          </a:p>
          <a:p>
            <a:pPr lvl="1"/>
            <a:r>
              <a:rPr lang="en-US" sz="1900" dirty="0"/>
              <a:t>Party Autonomy</a:t>
            </a:r>
          </a:p>
          <a:p>
            <a:pPr lvl="2"/>
            <a:r>
              <a:rPr lang="en-US" sz="1900" dirty="0"/>
              <a:t>Classification of  provisions of AC Act 1996 into mandatory and non mandatory clauses  </a:t>
            </a:r>
          </a:p>
          <a:p>
            <a:pPr lvl="2"/>
            <a:r>
              <a:rPr lang="en-US" sz="1900" dirty="0"/>
              <a:t>Party Autonomy in the matter of appointment of Arbitrator under the AC Act 1996 and in devising the Arbitral Procedure.  </a:t>
            </a:r>
          </a:p>
          <a:p>
            <a:pPr lvl="1"/>
            <a:r>
              <a:rPr lang="en-IN" sz="1900" dirty="0"/>
              <a:t>Application of CPC and Evidence Act in Arbitral Proceedings.</a:t>
            </a:r>
            <a:endParaRPr lang="en-US" sz="1900" dirty="0"/>
          </a:p>
          <a:p>
            <a:pPr marL="914400" lvl="2" indent="0">
              <a:buNone/>
            </a:pPr>
            <a:r>
              <a:rPr lang="en-US" sz="1900" i="1" dirty="0">
                <a:latin typeface="Book Antiqua" panose="02040602050305030304" pitchFamily="18" charset="0"/>
                <a:cs typeface="Arial" panose="020B0604020202020204" pitchFamily="34" charset="0"/>
              </a:rPr>
              <a:t>(The Participants are expected to read the study materials, recorded videos and attend the online/hybrid interactions with experts  before attending Session No. II)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1260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D2914-4EF4-DE39-1B80-41C1F3A82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000" dirty="0"/>
            </a:br>
            <a:r>
              <a:rPr lang="en-US" sz="2000" dirty="0"/>
              <a:t>Interactive S</a:t>
            </a:r>
            <a:r>
              <a:rPr lang="en-US" sz="2200" dirty="0"/>
              <a:t>ession-</a:t>
            </a:r>
            <a:r>
              <a:rPr lang="en-US" sz="2200" dirty="0" err="1"/>
              <a:t>iiI</a:t>
            </a:r>
            <a:br>
              <a:rPr lang="en-US" sz="2200" dirty="0"/>
            </a:br>
            <a:r>
              <a:rPr lang="en-US" sz="1600" i="1" dirty="0"/>
              <a:t>case management and arbitral process</a:t>
            </a:r>
            <a:endParaRPr lang="en-IN" sz="160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3BCA2-4EF6-0035-16EB-EF90F81F4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r>
              <a:rPr lang="en-US" sz="1900" i="1" dirty="0"/>
              <a:t>{Tentative date 05.08.2023 Saturday (9.30 AM to 12.30 PM)}</a:t>
            </a:r>
            <a:endParaRPr lang="en-US" sz="1900" i="1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900" i="1" dirty="0">
                <a:latin typeface="Book Antiqua" panose="02040602050305030304" pitchFamily="18" charset="0"/>
                <a:cs typeface="Arial" panose="020B0604020202020204" pitchFamily="34" charset="0"/>
              </a:rPr>
              <a:t>(Topics to be covered as part of Session No. III through study materials, recorded videos and hybrid interactions)</a:t>
            </a:r>
            <a:endParaRPr lang="en-US" sz="1900" dirty="0"/>
          </a:p>
          <a:p>
            <a:pPr lvl="1"/>
            <a:r>
              <a:rPr lang="en-US" sz="2000" dirty="0"/>
              <a:t>Case management in Arbitration.</a:t>
            </a:r>
          </a:p>
          <a:p>
            <a:pPr lvl="1"/>
            <a:r>
              <a:rPr lang="en-US" sz="2000" dirty="0"/>
              <a:t>Procedural Order No. 1, Peremptory Orders and Interim Measures</a:t>
            </a:r>
          </a:p>
          <a:p>
            <a:pPr lvl="1"/>
            <a:r>
              <a:rPr lang="en-US" sz="2000" dirty="0"/>
              <a:t>Doctrine of </a:t>
            </a:r>
            <a:r>
              <a:rPr lang="en-IN" sz="2000" b="0" i="1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kompetenz-kompetenz</a:t>
            </a:r>
            <a:r>
              <a:rPr lang="en-US" sz="2000" dirty="0"/>
              <a:t> and the Application of Section 16 of the AC Act 1996</a:t>
            </a:r>
          </a:p>
          <a:p>
            <a:pPr lvl="1"/>
            <a:r>
              <a:rPr lang="en-US" sz="2000" dirty="0"/>
              <a:t>Role of Interrogatives,  Discovery, Production of Documents and Expert Evidence in Arbitration.</a:t>
            </a:r>
          </a:p>
          <a:p>
            <a:pPr lvl="1"/>
            <a:r>
              <a:rPr lang="en-US" sz="2000" dirty="0"/>
              <a:t> Document only Arbitration</a:t>
            </a:r>
          </a:p>
          <a:p>
            <a:pPr lvl="1"/>
            <a:r>
              <a:rPr lang="en-US" sz="2000" dirty="0"/>
              <a:t>Evidence and Oral Hearing </a:t>
            </a:r>
          </a:p>
          <a:p>
            <a:pPr lvl="1"/>
            <a:r>
              <a:rPr lang="en-US" sz="2000" dirty="0"/>
              <a:t>Termination of Arbitral Proceedings</a:t>
            </a:r>
          </a:p>
          <a:p>
            <a:pPr marL="914400" lvl="2" indent="0">
              <a:buNone/>
            </a:pPr>
            <a:r>
              <a:rPr lang="en-US" sz="1900" i="1" dirty="0">
                <a:latin typeface="Book Antiqua" panose="02040602050305030304" pitchFamily="18" charset="0"/>
                <a:cs typeface="Arial" panose="020B0604020202020204" pitchFamily="34" charset="0"/>
              </a:rPr>
              <a:t>(The Participants are expected to read the study materials, recorded videos and attend the online/hybrid interactions with experts  before attending Session No. III)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98555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D2914-4EF4-DE39-1B80-41C1F3A82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Interactive </a:t>
            </a:r>
            <a:r>
              <a:rPr lang="en-US" sz="2200" dirty="0"/>
              <a:t>Session-</a:t>
            </a:r>
            <a:r>
              <a:rPr lang="en-US" sz="2200" dirty="0" err="1"/>
              <a:t>iV</a:t>
            </a:r>
            <a:br>
              <a:rPr lang="en-US" sz="2200" i="1" dirty="0"/>
            </a:br>
            <a:r>
              <a:rPr lang="en-US" sz="1600" i="1" dirty="0"/>
              <a:t>Role of courts in arbitration</a:t>
            </a:r>
            <a:endParaRPr lang="en-IN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3BCA2-4EF6-0035-16EB-EF90F81F4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en-US" sz="1400" i="1" dirty="0"/>
              <a:t>{Tentative date 10.08.2023 Thursday(4.40 PM to 6PM)}</a:t>
            </a:r>
            <a:endParaRPr lang="en-US" sz="1500" i="1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500" i="1" dirty="0">
                <a:latin typeface="Book Antiqua" panose="02040602050305030304" pitchFamily="18" charset="0"/>
                <a:cs typeface="Arial" panose="020B0604020202020204" pitchFamily="34" charset="0"/>
              </a:rPr>
              <a:t>(Topics to be covered as part of Session No. IV through study materials, recorded videos and hybrid interactive sessions)</a:t>
            </a:r>
            <a:endParaRPr lang="en-US" sz="1500" dirty="0"/>
          </a:p>
          <a:p>
            <a:pPr lvl="1"/>
            <a:r>
              <a:rPr lang="en-US" dirty="0"/>
              <a:t>Reference to arbitration, </a:t>
            </a:r>
          </a:p>
          <a:p>
            <a:pPr lvl="1"/>
            <a:r>
              <a:rPr lang="en-US" dirty="0"/>
              <a:t>Interim Measures, </a:t>
            </a:r>
          </a:p>
          <a:p>
            <a:pPr lvl="1"/>
            <a:r>
              <a:rPr lang="en-US" dirty="0"/>
              <a:t>Court Assistance in evidence, </a:t>
            </a:r>
          </a:p>
          <a:p>
            <a:pPr lvl="1"/>
            <a:r>
              <a:rPr lang="en-US" dirty="0"/>
              <a:t>Challenge against Arbitral Awards, </a:t>
            </a:r>
          </a:p>
          <a:p>
            <a:pPr lvl="1"/>
            <a:r>
              <a:rPr lang="en-US" dirty="0"/>
              <a:t>Appeals </a:t>
            </a:r>
          </a:p>
          <a:p>
            <a:pPr lvl="1"/>
            <a:r>
              <a:rPr lang="en-US" dirty="0"/>
              <a:t>Enforcement of Arbitration Award.</a:t>
            </a:r>
          </a:p>
          <a:p>
            <a:pPr marL="457200" lvl="1" indent="0">
              <a:buNone/>
            </a:pPr>
            <a:r>
              <a:rPr lang="en-US" sz="1400" i="1" dirty="0">
                <a:latin typeface="Book Antiqua" panose="02040602050305030304" pitchFamily="18" charset="0"/>
                <a:cs typeface="Arial" panose="020B0604020202020204" pitchFamily="34" charset="0"/>
              </a:rPr>
              <a:t>(The Participants are expected to read the study materials, recorded videos and attend the online/hybrid interactive sessions with experts  before attending Session No. IV)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845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D2914-4EF4-DE39-1B80-41C1F3A82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Interactive </a:t>
            </a:r>
            <a:r>
              <a:rPr lang="en-US" sz="2200" dirty="0"/>
              <a:t>Session-V</a:t>
            </a:r>
            <a:br>
              <a:rPr lang="en-US" sz="2200" i="1" dirty="0"/>
            </a:br>
            <a:r>
              <a:rPr lang="en-US" sz="1600" i="1" dirty="0">
                <a:latin typeface="Book Antiqua" panose="02040602050305030304" pitchFamily="18" charset="0"/>
              </a:rPr>
              <a:t>Award Writing</a:t>
            </a:r>
            <a:endParaRPr lang="en-IN" sz="160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3BCA2-4EF6-0035-16EB-EF90F81F4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en-US" sz="1400" i="1" dirty="0"/>
              <a:t>{Tentative date 19.08.2023  Saturday (9.30 AM to 12.30 PM)}</a:t>
            </a:r>
            <a:endParaRPr lang="en-US" sz="1500" i="1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500" i="1" dirty="0">
                <a:latin typeface="Book Antiqua" panose="02040602050305030304" pitchFamily="18" charset="0"/>
                <a:cs typeface="Arial" panose="020B0604020202020204" pitchFamily="34" charset="0"/>
              </a:rPr>
              <a:t>(Topics to be covered as part of Session No. IV through study materials, recorded videos and hybrid interactive sessions)</a:t>
            </a:r>
            <a:endParaRPr lang="en-US" sz="1500" dirty="0"/>
          </a:p>
          <a:p>
            <a:pPr lvl="1"/>
            <a:r>
              <a:rPr lang="en-US" dirty="0"/>
              <a:t>Form of an Award</a:t>
            </a:r>
          </a:p>
          <a:p>
            <a:pPr lvl="1"/>
            <a:r>
              <a:rPr lang="en-US" dirty="0"/>
              <a:t>Statutory requirements of an Award</a:t>
            </a:r>
          </a:p>
          <a:p>
            <a:pPr lvl="1"/>
            <a:r>
              <a:rPr lang="en-US" dirty="0"/>
              <a:t>Interim Award and Final Award</a:t>
            </a:r>
          </a:p>
          <a:p>
            <a:pPr lvl="1"/>
            <a:r>
              <a:rPr lang="en-US" dirty="0"/>
              <a:t>Fundamentals of Award Writing, </a:t>
            </a:r>
          </a:p>
          <a:p>
            <a:pPr lvl="1"/>
            <a:r>
              <a:rPr lang="en-US" dirty="0"/>
              <a:t>Interest and cost</a:t>
            </a:r>
          </a:p>
          <a:p>
            <a:pPr lvl="1"/>
            <a:r>
              <a:rPr lang="en-US" dirty="0"/>
              <a:t>Application of Stamp Act in the Matter of Arbitration Agreement and Arbitration Awards</a:t>
            </a:r>
          </a:p>
          <a:p>
            <a:pPr marL="457200" lvl="1" indent="0">
              <a:buNone/>
            </a:pPr>
            <a:r>
              <a:rPr lang="en-US" sz="1400" i="1" dirty="0">
                <a:latin typeface="Book Antiqua" panose="02040602050305030304" pitchFamily="18" charset="0"/>
                <a:cs typeface="Arial" panose="020B0604020202020204" pitchFamily="34" charset="0"/>
              </a:rPr>
              <a:t>(The Participants are expected to read the study materials, recorded videos and attend the online/hybrid interactive sessions with experts  before attending Session No. V)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41332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1272D-F35B-FD37-77FC-90DAEBDED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Seminar</a:t>
            </a:r>
            <a:br>
              <a:rPr lang="en-US" dirty="0"/>
            </a:br>
            <a:r>
              <a:rPr lang="en-US" dirty="0"/>
              <a:t>Future of Arbitration India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F8DE6-E9F5-46DA-3F5F-E517B197A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Tentative Date 9.09.2023 Time 9.30A.M. to 5 P.M.</a:t>
            </a:r>
          </a:p>
          <a:p>
            <a:r>
              <a:rPr lang="en-US" dirty="0"/>
              <a:t>A one day seminar consisting of four sessions, the itinerary for the seminar to be finalized soon.</a:t>
            </a:r>
          </a:p>
          <a:p>
            <a:r>
              <a:rPr lang="en-US" dirty="0"/>
              <a:t>The Seminar will discuss on the terms of Reference to the Expert Committee, constituted by the Central Government for the suggesting reforms to the Arbitration and Conciliation Act 1996 </a:t>
            </a:r>
            <a:endParaRPr lang="en-IN" dirty="0"/>
          </a:p>
          <a:p>
            <a:pPr marL="0" indent="0">
              <a:buNone/>
            </a:pP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1739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84C3F-2E64-0B64-6A5E-5AF9B4BF6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7BD950-C343-09B6-A3B0-0F4A62BFD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79347" y="2016125"/>
            <a:ext cx="5347631" cy="34496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0F39E4-9890-19D4-7C2F-B3844A494DFC}"/>
              </a:ext>
            </a:extLst>
          </p:cNvPr>
          <p:cNvSpPr txBox="1"/>
          <p:nvPr/>
        </p:nvSpPr>
        <p:spPr>
          <a:xfrm>
            <a:off x="3579347" y="5465763"/>
            <a:ext cx="53476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>
                <a:hlinkClick r:id="rId3" tooltip="http://pngimg.com/download/66673"/>
              </a:rPr>
              <a:t>This Photo</a:t>
            </a:r>
            <a:r>
              <a:rPr lang="en-IN" sz="900"/>
              <a:t> by Unknown Author is licensed under </a:t>
            </a:r>
            <a:r>
              <a:rPr lang="en-IN" sz="900">
                <a:hlinkClick r:id="rId4" tooltip="https://creativecommons.org/licenses/by-nc/3.0/"/>
              </a:rPr>
              <a:t>CC BY-NC</a:t>
            </a:r>
            <a:endParaRPr lang="en-IN" sz="900"/>
          </a:p>
        </p:txBody>
      </p:sp>
    </p:spTree>
    <p:extLst>
      <p:ext uri="{BB962C8B-B14F-4D97-AF65-F5344CB8AC3E}">
        <p14:creationId xmlns:p14="http://schemas.microsoft.com/office/powerpoint/2010/main" val="4522838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119</TotalTime>
  <Words>730</Words>
  <Application>Microsoft Office PowerPoint</Application>
  <PresentationFormat>Widescreen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</vt:lpstr>
      <vt:lpstr>Book Antiqua</vt:lpstr>
      <vt:lpstr>Gill Sans MT</vt:lpstr>
      <vt:lpstr>Gallery</vt:lpstr>
      <vt:lpstr>Arbitration Training Course Details</vt:lpstr>
      <vt:lpstr> Inaugural Session - Session No.  1  Introduction to Arbitration</vt:lpstr>
      <vt:lpstr> Interactive Session-ii principles of Arbitration &amp; Party autonomy</vt:lpstr>
      <vt:lpstr> Interactive Session-iiI case management and arbitral process</vt:lpstr>
      <vt:lpstr>Interactive Session-iV Role of courts in arbitration</vt:lpstr>
      <vt:lpstr>Interactive Session-V Award Writing</vt:lpstr>
      <vt:lpstr>Seminar Future of Arbitration India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Arbitration Training Course Details</dc:title>
  <dc:creator>Johnson Gomez</dc:creator>
  <cp:lastModifiedBy>Johnson Gomez</cp:lastModifiedBy>
  <cp:revision>1</cp:revision>
  <dcterms:created xsi:type="dcterms:W3CDTF">2023-07-12T06:51:35Z</dcterms:created>
  <dcterms:modified xsi:type="dcterms:W3CDTF">2023-07-12T08:51:01Z</dcterms:modified>
</cp:coreProperties>
</file>